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9"/>
  </p:notesMasterIdLst>
  <p:sldIdLst>
    <p:sldId id="263" r:id="rId5"/>
    <p:sldId id="280" r:id="rId6"/>
    <p:sldId id="278" r:id="rId7"/>
    <p:sldId id="28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27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3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09D61-D497-461C-8601-1F602519FC24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E838E-99FF-4305-AA9F-5C10267F79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019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i 10">
            <a:extLst>
              <a:ext uri="{FF2B5EF4-FFF2-40B4-BE49-F238E27FC236}">
                <a16:creationId xmlns:a16="http://schemas.microsoft.com/office/drawing/2014/main" id="{EBD17635-4B4B-CD0D-A6D8-DD923197D38A}"/>
              </a:ext>
            </a:extLst>
          </p:cNvPr>
          <p:cNvSpPr/>
          <p:nvPr userDrawn="1"/>
        </p:nvSpPr>
        <p:spPr>
          <a:xfrm>
            <a:off x="348012" y="283345"/>
            <a:ext cx="1220056" cy="122005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08AFF09E-1001-D6E4-CA1C-3894DBC68F76}"/>
              </a:ext>
            </a:extLst>
          </p:cNvPr>
          <p:cNvSpPr txBox="1"/>
          <p:nvPr userDrawn="1"/>
        </p:nvSpPr>
        <p:spPr>
          <a:xfrm>
            <a:off x="9773305" y="248079"/>
            <a:ext cx="2230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>
                <a:solidFill>
                  <a:schemeClr val="bg1"/>
                </a:solidFill>
              </a:rPr>
              <a:t>Maker-polku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7D21119-97C1-9F38-8147-6B4E58AD24DF}"/>
              </a:ext>
            </a:extLst>
          </p:cNvPr>
          <p:cNvSpPr txBox="1"/>
          <p:nvPr userDrawn="1"/>
        </p:nvSpPr>
        <p:spPr>
          <a:xfrm>
            <a:off x="265819" y="6374561"/>
            <a:ext cx="3690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>
                <a:solidFill>
                  <a:schemeClr val="bg1"/>
                </a:solidFill>
              </a:rPr>
              <a:t>Tampereen yliopiston normaalikoulu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344B8263-0DF7-086E-74D3-5F1C5F780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C3F2D38-4576-1535-467F-3A6E3B4A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CDEAFEA2-4733-53F1-E60B-D3411EEDD1A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BFAC1257-2BED-E05E-D586-A17D423769D8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1528C6E4-4FC7-C7C7-A56B-289239B75284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F0324E4E-A112-E296-C7F3-3A88B8D19627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7BC9A335-22C2-2874-1708-7BAC8CCFA5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180FAAE-FFC2-C627-F303-B3C30BCF08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D8776A1-AF3D-570B-9293-3070481D57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E201B1E-790C-DCAD-B1AF-DD3046C1C5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BE8E0E8F-3867-2DFA-8150-965CD8C7F1A0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9E28A4E9-4520-1A66-CDD4-DAAF5654260A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D98FA39D-B84B-639B-080B-868184BEE0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4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7DC08A74-6D28-CC4D-4C36-B908808CBF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B3F9078F-78B4-EDE2-C6BF-458A625481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1718373-0378-FEF2-0E56-0F2FE66E7C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4" name="Suorakulmio 13">
            <a:extLst>
              <a:ext uri="{FF2B5EF4-FFF2-40B4-BE49-F238E27FC236}">
                <a16:creationId xmlns:a16="http://schemas.microsoft.com/office/drawing/2014/main" id="{1E135F54-476F-95DB-C917-11C1B0C3946F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C47F9464-11AF-72CC-8533-6292B0A91022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BC9428E4-D171-12E7-7398-B01E355EBFE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0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F0C4FDEA-A632-6C95-C900-93702570BB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98CDF23B-9204-7A11-6DC6-39A852C9D4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14740422-0A92-C636-98BA-F7C79D8708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F3C8D0D-1118-2295-BD8A-3DC47067B6C5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0357DBAC-C6A1-4D2E-1FDF-C9E694ECA700}"/>
              </a:ext>
            </a:extLst>
          </p:cNvPr>
          <p:cNvSpPr/>
          <p:nvPr userDrawn="1"/>
        </p:nvSpPr>
        <p:spPr>
          <a:xfrm>
            <a:off x="8623891" y="2186234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DEB63FB5-426F-8684-EC51-F520210691E0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767AD479-81EA-2CBA-C025-7582C8C22F32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46403498-31C2-837D-87EF-5665C0591AC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uva 9">
            <a:extLst>
              <a:ext uri="{FF2B5EF4-FFF2-40B4-BE49-F238E27FC236}">
                <a16:creationId xmlns:a16="http://schemas.microsoft.com/office/drawing/2014/main" id="{23050820-C0EE-6FB1-C261-DC53F49267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48CCAF7D-2493-2C6C-2C9E-CFD2B1F21F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C980422-72B4-CB21-14D9-DA1B7D5198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8BCDF08C-4D59-84BD-D073-B4BA0E64C96C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C8D997E-54B0-2544-158E-FF332824594C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CE942BF4-95F4-845E-BFE0-A267E0B349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1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A557D11-3D68-34A2-DFD8-CFB0500653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69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F8C5F3E0-12FF-1AD9-16DD-2658C5B44A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69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A403521-3E00-2718-14F7-173123885A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769" y="-20443"/>
            <a:ext cx="12192000" cy="248114"/>
          </a:xfrm>
          <a:prstGeom prst="rect">
            <a:avLst/>
          </a:prstGeom>
        </p:spPr>
      </p:pic>
      <p:sp>
        <p:nvSpPr>
          <p:cNvPr id="15" name="Suorakulmio 14">
            <a:extLst>
              <a:ext uri="{FF2B5EF4-FFF2-40B4-BE49-F238E27FC236}">
                <a16:creationId xmlns:a16="http://schemas.microsoft.com/office/drawing/2014/main" id="{12664E13-0618-3080-D600-B9526BCFF7BA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41BA9B8C-A3DF-16AD-E273-16EE80358C83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BB4F05CC-6F97-6DDD-3988-7E02D89242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50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A7FC94B-2A0F-C829-600D-C567327CA7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77541A87-BB1C-8F90-C99A-CE0E11C916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C2BA4F5B-DD4F-77D1-4441-75E2511030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5" name="Suorakulmio 14">
            <a:extLst>
              <a:ext uri="{FF2B5EF4-FFF2-40B4-BE49-F238E27FC236}">
                <a16:creationId xmlns:a16="http://schemas.microsoft.com/office/drawing/2014/main" id="{83A749E3-DBB8-24A4-F3E8-50F723482910}"/>
              </a:ext>
            </a:extLst>
          </p:cNvPr>
          <p:cNvSpPr/>
          <p:nvPr userDrawn="1"/>
        </p:nvSpPr>
        <p:spPr>
          <a:xfrm>
            <a:off x="9227118" y="854149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C389E8BA-B58F-1BB0-BE7A-7C7960C689D1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95F4EFD4-5C45-964A-FE0B-A74633AA4868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A9012FDB-8ACB-386F-A925-186DBB8337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1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9295075" cy="1450757"/>
          </a:xfrm>
        </p:spPr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44343AB-C879-68B2-295E-250C8AE251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1D36D30-B3E6-F863-82C1-CC0D5F2153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5925C72F-DEC6-4585-C502-D092E82F4C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99B5A317-EF38-A565-9824-E720551A1689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3BDCA415-829A-4BC7-9495-30C8C0BF19A6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9A95F142-2F4C-5E9C-2E5E-E7BBF8B10E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45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DBA39F50-24DF-5807-A98B-23A384EFF292}"/>
              </a:ext>
            </a:extLst>
          </p:cNvPr>
          <p:cNvSpPr/>
          <p:nvPr userDrawn="1"/>
        </p:nvSpPr>
        <p:spPr>
          <a:xfrm>
            <a:off x="10499252" y="-20443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1B94478-4D36-3CA8-079C-4B112B8BA9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198" y="-178220"/>
            <a:ext cx="1556962" cy="1652081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6251F05B-9FA2-72B6-0B1F-0BBE803B39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175" y="6333917"/>
            <a:ext cx="12192000" cy="465151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E4A1793C-1A1E-17BD-A0CA-24B1F18133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6392849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1712D79D-F9CD-3980-7F2B-0EDBEDCE57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-20443"/>
            <a:ext cx="12192000" cy="248114"/>
          </a:xfrm>
          <a:prstGeom prst="rect">
            <a:avLst/>
          </a:prstGeom>
        </p:spPr>
      </p:pic>
      <p:sp>
        <p:nvSpPr>
          <p:cNvPr id="12" name="Ellipsi 11">
            <a:extLst>
              <a:ext uri="{FF2B5EF4-FFF2-40B4-BE49-F238E27FC236}">
                <a16:creationId xmlns:a16="http://schemas.microsoft.com/office/drawing/2014/main" id="{8EBDE7EA-CE81-BC97-38D3-A533D3D1503D}"/>
              </a:ext>
            </a:extLst>
          </p:cNvPr>
          <p:cNvSpPr/>
          <p:nvPr userDrawn="1"/>
        </p:nvSpPr>
        <p:spPr>
          <a:xfrm>
            <a:off x="10496077" y="-20443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31CFA7C8-144C-3B7E-3262-D65B2F0708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023" y="-178220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64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401E4F6-9A8F-0702-DE6A-C236B7188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8A63BB8-CCAA-E117-23E5-5D85B3A0AB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EC705AD6-5DA7-6031-2777-55140CDE4A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63BD36B3-4E20-DB98-D2A8-75F7632193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6" y="33090"/>
            <a:ext cx="12192000" cy="4651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061313F-9995-8AEA-5556-B4E2812A31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2" y="193851"/>
            <a:ext cx="4104111" cy="6132115"/>
          </a:xfrm>
          <a:prstGeom prst="rect">
            <a:avLst/>
          </a:prstGeom>
        </p:spPr>
      </p:pic>
      <p:sp>
        <p:nvSpPr>
          <p:cNvPr id="21" name="Ellipsi 20">
            <a:extLst>
              <a:ext uri="{FF2B5EF4-FFF2-40B4-BE49-F238E27FC236}">
                <a16:creationId xmlns:a16="http://schemas.microsoft.com/office/drawing/2014/main" id="{0080AFAF-0756-B7EC-9B8E-E8A3ED3C34AD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1AFB056C-52EA-F2DA-6F55-B415DE1547D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775649BC-F507-E493-F1B0-6E4E3B5AB4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75" y="4915076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380D25D7-E68E-BA47-5CF5-0D8480A50C9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3175" y="5017009"/>
            <a:ext cx="12192000" cy="1857914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13857E3-0606-F8ED-0B69-135E516331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E19E3BDC-38DC-AD6B-1C1C-9BDA97CAD4D1}"/>
              </a:ext>
            </a:extLst>
          </p:cNvPr>
          <p:cNvSpPr/>
          <p:nvPr userDrawn="1"/>
        </p:nvSpPr>
        <p:spPr>
          <a:xfrm>
            <a:off x="10479819" y="111312"/>
            <a:ext cx="1424827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>
            <a:extLst>
              <a:ext uri="{FF2B5EF4-FFF2-40B4-BE49-F238E27FC236}">
                <a16:creationId xmlns:a16="http://schemas.microsoft.com/office/drawing/2014/main" id="{60CC8117-1454-DF09-DD26-0E35316669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304" y="164851"/>
            <a:ext cx="1208578" cy="126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84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35D50A2-3F5E-4369-A0D1-92B81FA7B9ED}" type="datetimeFigureOut">
              <a:rPr lang="fi-FI" smtClean="0"/>
              <a:t>14.12.2022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2A1295-8348-4ECB-A86F-9C9D64DA9209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Kuva 7">
            <a:extLst>
              <a:ext uri="{FF2B5EF4-FFF2-40B4-BE49-F238E27FC236}">
                <a16:creationId xmlns:a16="http://schemas.microsoft.com/office/drawing/2014/main" id="{2AFD9E35-467F-43C5-6033-FB2FA644029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333917"/>
            <a:ext cx="12192000" cy="46515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09487A8F-1049-1901-2C9C-9A86392206D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92849"/>
            <a:ext cx="12192000" cy="46515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C8482B24-2636-3865-F3C1-1F403531061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20443"/>
            <a:ext cx="12192000" cy="248114"/>
          </a:xfrm>
          <a:prstGeom prst="rect">
            <a:avLst/>
          </a:prstGeom>
        </p:spPr>
      </p:pic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AF2B7CC6-A080-554A-247D-8E98AEC77167}"/>
              </a:ext>
            </a:extLst>
          </p:cNvPr>
          <p:cNvSpPr txBox="1">
            <a:spLocks/>
          </p:cNvSpPr>
          <p:nvPr userDrawn="1"/>
        </p:nvSpPr>
        <p:spPr>
          <a:xfrm>
            <a:off x="30480" y="6452299"/>
            <a:ext cx="12192000" cy="483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1800" dirty="0">
                <a:solidFill>
                  <a:schemeClr val="bg1"/>
                </a:solidFill>
              </a:rPr>
              <a:t>Maker-polku - Tampereen yliopiston normaalikoulu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4B05250F-3555-0802-603D-5C02D2E26767}"/>
              </a:ext>
            </a:extLst>
          </p:cNvPr>
          <p:cNvSpPr/>
          <p:nvPr userDrawn="1"/>
        </p:nvSpPr>
        <p:spPr>
          <a:xfrm>
            <a:off x="10371152" y="237611"/>
            <a:ext cx="1804946" cy="1305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6811888-01E9-4EA2-0967-88A8A5A3DF8A}"/>
              </a:ext>
            </a:extLst>
          </p:cNvPr>
          <p:cNvSpPr/>
          <p:nvPr userDrawn="1"/>
        </p:nvSpPr>
        <p:spPr>
          <a:xfrm>
            <a:off x="10591791" y="111312"/>
            <a:ext cx="1312855" cy="14242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32A7F85A-DEDB-505A-09C9-66DEA9F4B12F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911" y="-38759"/>
            <a:ext cx="1556962" cy="16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8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www.innokas.fi/wp-content/uploads/2021/01/Microbit-Toistorakenne.pdf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www.innokas.fi/wp-content/uploads/2021/01/Microbit-bluetooth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www.innokas.fi/wp-content/uploads/2021/01/Microbit-kivi-paperi-sakset-PAIVITETTY.pdf" TargetMode="External"/><Relationship Id="rId10" Type="http://schemas.openxmlformats.org/officeDocument/2006/relationships/image" Target="../media/image12.png"/><Relationship Id="rId4" Type="http://schemas.openxmlformats.org/officeDocument/2006/relationships/hyperlink" Target="https://www.innokas.fi/wp-content/uploads/2021/01/Microbit-Muuttuja.pdf" TargetMode="External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4823DA7-CC72-4A9F-A7F4-66BB8B9B2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4" y="71357"/>
            <a:ext cx="6781799" cy="1552242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Uusi </a:t>
            </a:r>
            <a:r>
              <a:rPr lang="en-US" dirty="0" err="1">
                <a:cs typeface="Calibri Light"/>
              </a:rPr>
              <a:t>laite</a:t>
            </a:r>
            <a:r>
              <a:rPr lang="en-US" dirty="0">
                <a:cs typeface="Calibri Light"/>
              </a:rPr>
              <a:t> tai </a:t>
            </a:r>
            <a:r>
              <a:rPr lang="en-US" dirty="0" err="1">
                <a:cs typeface="Calibri Light"/>
              </a:rPr>
              <a:t>peli</a:t>
            </a:r>
            <a:endParaRPr lang="fi-FI" dirty="0">
              <a:cs typeface="Calibri Light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6682C14-530E-4012-BC7B-FB949B4EA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133" y="1959172"/>
            <a:ext cx="6007733" cy="393839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fi-FI" sz="2800" dirty="0">
                <a:solidFill>
                  <a:srgbClr val="CA2754"/>
                </a:solidFill>
              </a:rPr>
              <a:t>- </a:t>
            </a:r>
            <a:r>
              <a:rPr lang="fi-FI" sz="2800" dirty="0" err="1">
                <a:solidFill>
                  <a:srgbClr val="CA2754"/>
                </a:solidFill>
              </a:rPr>
              <a:t>Micro:bit</a:t>
            </a:r>
            <a:r>
              <a:rPr lang="fi-FI" sz="2800" dirty="0">
                <a:solidFill>
                  <a:srgbClr val="CA2754"/>
                </a:solidFill>
              </a:rPr>
              <a:t> tutuksi</a:t>
            </a:r>
            <a:br>
              <a:rPr lang="fi-FI" sz="1900" dirty="0">
                <a:solidFill>
                  <a:srgbClr val="CA2754"/>
                </a:solidFill>
              </a:rPr>
            </a:br>
            <a:br>
              <a:rPr lang="fi-FI" sz="1900" dirty="0"/>
            </a:br>
            <a:r>
              <a:rPr lang="fi-FI" sz="1900" dirty="0"/>
              <a:t> 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endParaRPr lang="fi-FI" sz="1400" dirty="0"/>
          </a:p>
        </p:txBody>
      </p:sp>
      <p:cxnSp>
        <p:nvCxnSpPr>
          <p:cNvPr id="6" name="Suora yhdysviiva 5">
            <a:extLst>
              <a:ext uri="{FF2B5EF4-FFF2-40B4-BE49-F238E27FC236}">
                <a16:creationId xmlns:a16="http://schemas.microsoft.com/office/drawing/2014/main" id="{7A9FA10E-986A-1115-CE82-D953793B262E}"/>
              </a:ext>
            </a:extLst>
          </p:cNvPr>
          <p:cNvCxnSpPr/>
          <p:nvPr/>
        </p:nvCxnSpPr>
        <p:spPr>
          <a:xfrm>
            <a:off x="601133" y="1744135"/>
            <a:ext cx="11099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Kuva 2">
            <a:extLst>
              <a:ext uri="{FF2B5EF4-FFF2-40B4-BE49-F238E27FC236}">
                <a16:creationId xmlns:a16="http://schemas.microsoft.com/office/drawing/2014/main" id="{55BDEC17-C3D8-BBD0-FDD5-CC0D6D26D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2164" y="1503062"/>
            <a:ext cx="1380065" cy="1064620"/>
          </a:xfrm>
          <a:prstGeom prst="rect">
            <a:avLst/>
          </a:prstGeom>
        </p:spPr>
      </p:pic>
      <p:pic>
        <p:nvPicPr>
          <p:cNvPr id="2" name="AAA61416-0B2A-40B8-A67E-AF59F1886978" descr="Kuva, joka sisältää kohteen teksti, sisä&#10;&#10;Kuvaus luotu automaattisesti">
            <a:extLst>
              <a:ext uri="{FF2B5EF4-FFF2-40B4-BE49-F238E27FC236}">
                <a16:creationId xmlns:a16="http://schemas.microsoft.com/office/drawing/2014/main" id="{C4DBA809-FCF9-0478-D158-15EDF36598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89" b="38643"/>
          <a:stretch/>
        </p:blipFill>
        <p:spPr bwMode="auto">
          <a:xfrm>
            <a:off x="601133" y="3407286"/>
            <a:ext cx="6358467" cy="219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uva 4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30F50049-8BA2-6CA8-A89F-616E4B794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99125">
            <a:off x="9058810" y="3180179"/>
            <a:ext cx="2155189" cy="2455219"/>
          </a:xfrm>
          <a:prstGeom prst="rect">
            <a:avLst/>
          </a:prstGeom>
        </p:spPr>
      </p:pic>
      <p:pic>
        <p:nvPicPr>
          <p:cNvPr id="8" name="Kuva 4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76901273-7EB8-D804-59A6-33C39EA112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651454">
            <a:off x="6585639" y="1953332"/>
            <a:ext cx="2590682" cy="29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740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911776-48D4-4C98-B540-F93CCDC50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0" y="194309"/>
            <a:ext cx="10058400" cy="1450757"/>
          </a:xfrm>
        </p:spPr>
        <p:txBody>
          <a:bodyPr/>
          <a:lstStyle/>
          <a:p>
            <a:r>
              <a:rPr lang="fi-FI" dirty="0">
                <a:cs typeface="Calibri Light"/>
              </a:rPr>
              <a:t>Mikä on </a:t>
            </a:r>
            <a:r>
              <a:rPr lang="fi-FI" dirty="0" err="1">
                <a:cs typeface="Calibri Light"/>
              </a:rPr>
              <a:t>micro:bit</a:t>
            </a:r>
            <a:r>
              <a:rPr lang="fi-FI" dirty="0">
                <a:cs typeface="Calibri Light"/>
              </a:rPr>
              <a:t>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EAF086-25CB-4A9E-8FD9-E66068E72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670" y="1942274"/>
            <a:ext cx="735608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400" dirty="0" err="1">
                <a:ea typeface="+mn-lt"/>
                <a:cs typeface="+mn-lt"/>
              </a:rPr>
              <a:t>Micro:bit</a:t>
            </a:r>
            <a:r>
              <a:rPr lang="fi-FI" sz="2400" dirty="0">
                <a:ea typeface="+mn-lt"/>
                <a:cs typeface="+mn-lt"/>
              </a:rPr>
              <a:t> on suurin piirtein luottokortin kokoinen pienoistietokone, jota voi koodata ja ohjata joko tietokoneella tai </a:t>
            </a:r>
            <a:r>
              <a:rPr lang="fi-FI" sz="2400" dirty="0" err="1">
                <a:ea typeface="+mn-lt"/>
                <a:cs typeface="+mn-lt"/>
              </a:rPr>
              <a:t>iPadin</a:t>
            </a:r>
            <a:r>
              <a:rPr lang="fi-FI" sz="2400" dirty="0">
                <a:ea typeface="+mn-lt"/>
                <a:cs typeface="+mn-lt"/>
              </a:rPr>
              <a:t> sovelluksella.</a:t>
            </a:r>
            <a:endParaRPr lang="fi-FI" dirty="0"/>
          </a:p>
          <a:p>
            <a:pPr marL="0" indent="0">
              <a:buNone/>
            </a:pPr>
            <a:r>
              <a:rPr lang="fi-FI" sz="2400" dirty="0">
                <a:ea typeface="+mn-lt"/>
                <a:cs typeface="+mn-lt"/>
              </a:rPr>
              <a:t>Pienoistietokoneessa on sisäänrakennettuna erilaisia sensoreita ja antureita kuten kiihtyvyys, magneettisuus, valoisuus, äänenvoimakkuus jne. ja siihen voi myös yhdistää erilaisia ulkoisia laitteita. </a:t>
            </a:r>
            <a:endParaRPr lang="fi-FI" dirty="0"/>
          </a:p>
          <a:p>
            <a:pPr marL="0" indent="0">
              <a:buNone/>
            </a:pPr>
            <a:r>
              <a:rPr lang="fi-FI" sz="2400" dirty="0">
                <a:ea typeface="+mn-lt"/>
                <a:cs typeface="+mn-lt"/>
              </a:rPr>
              <a:t>Laitteen hinta on hyvin edullinen, yksittäinen </a:t>
            </a:r>
            <a:r>
              <a:rPr lang="fi-FI" sz="2400" dirty="0" err="1">
                <a:ea typeface="+mn-lt"/>
                <a:cs typeface="+mn-lt"/>
              </a:rPr>
              <a:t>micro:bit</a:t>
            </a:r>
            <a:r>
              <a:rPr lang="fi-FI" sz="2400" dirty="0">
                <a:ea typeface="+mn-lt"/>
                <a:cs typeface="+mn-lt"/>
              </a:rPr>
              <a:t> maksaa reilut 20 euroa.</a:t>
            </a:r>
            <a:endParaRPr lang="fi-FI" sz="2400" dirty="0">
              <a:cs typeface="Calibri" panose="020F0502020204030204"/>
            </a:endParaRPr>
          </a:p>
        </p:txBody>
      </p:sp>
      <p:pic>
        <p:nvPicPr>
          <p:cNvPr id="4" name="Kuva 4" descr="Kuva, joka sisältää kohteen teksti, elektroniikka&#10;&#10;Kuvaus luotu automaattisesti">
            <a:extLst>
              <a:ext uri="{FF2B5EF4-FFF2-40B4-BE49-F238E27FC236}">
                <a16:creationId xmlns:a16="http://schemas.microsoft.com/office/drawing/2014/main" id="{0D219F73-86F4-A14D-B304-28B9B3EE70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1514" y="2567682"/>
            <a:ext cx="2590682" cy="2951338"/>
          </a:xfrm>
          <a:prstGeom prst="rect">
            <a:avLst/>
          </a:prstGeom>
        </p:spPr>
      </p:pic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1F673085-7DB2-5025-42B9-4047E3557D78}"/>
              </a:ext>
            </a:extLst>
          </p:cNvPr>
          <p:cNvCxnSpPr/>
          <p:nvPr/>
        </p:nvCxnSpPr>
        <p:spPr>
          <a:xfrm>
            <a:off x="601133" y="1744135"/>
            <a:ext cx="11099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Kuva 5">
            <a:extLst>
              <a:ext uri="{FF2B5EF4-FFF2-40B4-BE49-F238E27FC236}">
                <a16:creationId xmlns:a16="http://schemas.microsoft.com/office/drawing/2014/main" id="{24F280A9-0F1A-361F-BEFA-9211ED2F4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2164" y="1503062"/>
            <a:ext cx="1380065" cy="106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27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EAE8B3-B734-4CEE-8999-1F7A207D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37" y="142457"/>
            <a:ext cx="10058400" cy="1450757"/>
          </a:xfrm>
        </p:spPr>
        <p:txBody>
          <a:bodyPr/>
          <a:lstStyle/>
          <a:p>
            <a:r>
              <a:rPr lang="fi-FI" dirty="0" err="1">
                <a:cs typeface="Calibri Light"/>
              </a:rPr>
              <a:t>Micro:bit</a:t>
            </a:r>
            <a:r>
              <a:rPr lang="fi-FI" dirty="0">
                <a:cs typeface="Calibri Light"/>
              </a:rPr>
              <a:t> käyttöön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F51A58-E69A-433C-9DBE-6BDC65E66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537" y="2093148"/>
            <a:ext cx="10497015" cy="354564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1600" dirty="0">
                <a:ea typeface="+mn-lt"/>
                <a:cs typeface="+mn-lt"/>
              </a:rPr>
              <a:t>Bluetooth-yhdistäminen </a:t>
            </a:r>
            <a:br>
              <a:rPr lang="fi-FI" sz="1600" dirty="0">
                <a:ea typeface="+mn-lt"/>
                <a:cs typeface="+mn-lt"/>
              </a:rPr>
            </a:br>
            <a:r>
              <a:rPr lang="fi-FI" sz="1600" u="sng" dirty="0">
                <a:ea typeface="+mn-lt"/>
                <a:cs typeface="+mn-lt"/>
                <a:hlinkClick r:id="rId2"/>
              </a:rPr>
              <a:t>https://www.innokas.fi/wp-content/uploads/2021/01/Microbit-bluetooth.pdf</a:t>
            </a:r>
            <a:endParaRPr lang="fi-FI" sz="1600" dirty="0">
              <a:cs typeface="Calibri"/>
            </a:endParaRPr>
          </a:p>
          <a:p>
            <a:pPr marL="0" indent="0">
              <a:buNone/>
            </a:pPr>
            <a:br>
              <a:rPr lang="fi-FI" sz="1100" dirty="0">
                <a:cs typeface="Calibri"/>
              </a:rPr>
            </a:br>
            <a:r>
              <a:rPr lang="fi-FI" sz="1600" dirty="0">
                <a:ea typeface="+mn-lt"/>
                <a:cs typeface="+mn-lt"/>
              </a:rPr>
              <a:t>Toistorakenne (hymiöt, ledit) </a:t>
            </a:r>
            <a:br>
              <a:rPr lang="fi-FI" sz="1600" dirty="0">
                <a:ea typeface="+mn-lt"/>
                <a:cs typeface="+mn-lt"/>
              </a:rPr>
            </a:br>
            <a:r>
              <a:rPr lang="fi-FI" sz="1600" u="sng" dirty="0">
                <a:ea typeface="+mn-lt"/>
                <a:cs typeface="+mn-lt"/>
                <a:hlinkClick r:id="rId3"/>
              </a:rPr>
              <a:t>https://www.innokas.fi/wp-content/uploads/2021/01/Microbit-Toistorakenne.pdf</a:t>
            </a:r>
            <a:endParaRPr lang="fi-FI" sz="1600" dirty="0">
              <a:cs typeface="Calibri"/>
            </a:endParaRPr>
          </a:p>
          <a:p>
            <a:pPr marL="0" indent="0">
              <a:buNone/>
            </a:pPr>
            <a:br>
              <a:rPr lang="fi-FI" sz="1600" dirty="0">
                <a:cs typeface="Calibri"/>
              </a:rPr>
            </a:br>
            <a:r>
              <a:rPr lang="fi-FI" sz="1600" dirty="0">
                <a:ea typeface="+mn-lt"/>
                <a:cs typeface="+mn-lt"/>
              </a:rPr>
              <a:t>Muuttuja (noppa) </a:t>
            </a:r>
            <a:br>
              <a:rPr lang="fi-FI" sz="1600" dirty="0">
                <a:ea typeface="+mn-lt"/>
                <a:cs typeface="+mn-lt"/>
              </a:rPr>
            </a:br>
            <a:r>
              <a:rPr lang="fi-FI" sz="1600" u="sng" dirty="0">
                <a:ea typeface="+mn-lt"/>
                <a:cs typeface="+mn-lt"/>
                <a:hlinkClick r:id="rId4"/>
              </a:rPr>
              <a:t>https://www.innokas.fi/wp-content/uploads/2021/01/Microbit-Muuttuja.pdf</a:t>
            </a:r>
            <a:endParaRPr lang="fi-FI" sz="1600" dirty="0">
              <a:cs typeface="Calibri"/>
            </a:endParaRPr>
          </a:p>
          <a:p>
            <a:pPr marL="0" indent="0">
              <a:buNone/>
            </a:pPr>
            <a:br>
              <a:rPr lang="fi-FI" sz="1600" dirty="0">
                <a:cs typeface="Calibri"/>
              </a:rPr>
            </a:br>
            <a:r>
              <a:rPr lang="fi-FI" sz="1600" dirty="0">
                <a:ea typeface="+mn-lt"/>
                <a:cs typeface="+mn-lt"/>
              </a:rPr>
              <a:t>Ehtolause (kivi-paperi-sakset) </a:t>
            </a:r>
            <a:br>
              <a:rPr lang="fi-FI" sz="1600" dirty="0">
                <a:ea typeface="+mn-lt"/>
                <a:cs typeface="+mn-lt"/>
              </a:rPr>
            </a:br>
            <a:r>
              <a:rPr lang="fi-FI" sz="1600" u="sng" dirty="0">
                <a:ea typeface="+mn-lt"/>
                <a:cs typeface="+mn-lt"/>
                <a:hlinkClick r:id="rId5"/>
              </a:rPr>
              <a:t>https://www.innokas.fi/wp-content/uploads/2021/01/Microbit-kivi-paperi-sakset-PAIVITETTY.pdf</a:t>
            </a:r>
            <a:endParaRPr lang="fi-FI" sz="1600" dirty="0">
              <a:cs typeface="Calibri"/>
            </a:endParaRPr>
          </a:p>
        </p:txBody>
      </p:sp>
      <p:pic>
        <p:nvPicPr>
          <p:cNvPr id="4" name="Kuva 4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64C90473-DF7C-B421-B714-25DB1EADAF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8084" y="453270"/>
            <a:ext cx="2228850" cy="876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F3D31ED9-2352-1F96-ABE8-5C6EB3178EFC}"/>
              </a:ext>
            </a:extLst>
          </p:cNvPr>
          <p:cNvCxnSpPr/>
          <p:nvPr/>
        </p:nvCxnSpPr>
        <p:spPr>
          <a:xfrm>
            <a:off x="601133" y="1744135"/>
            <a:ext cx="11099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Kuva 5">
            <a:extLst>
              <a:ext uri="{FF2B5EF4-FFF2-40B4-BE49-F238E27FC236}">
                <a16:creationId xmlns:a16="http://schemas.microsoft.com/office/drawing/2014/main" id="{1F7A3134-F1B9-4ED1-B001-EB5DD8C9AD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5611" y="2003541"/>
            <a:ext cx="871457" cy="87629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37D3D6DD-DAD3-4EA6-AC21-98DD92575A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40610" y="2879840"/>
            <a:ext cx="885980" cy="876298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95FBA9C3-C813-428C-8CD1-BFCD8F359C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50770" y="3756138"/>
            <a:ext cx="876298" cy="876298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A49C3EB-8D27-485A-8425-D35B160541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40610" y="4632436"/>
            <a:ext cx="885980" cy="89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4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FF64CD-A61A-1F77-D9EE-4FBAB4E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2" y="230885"/>
            <a:ext cx="6937530" cy="1325563"/>
          </a:xfrm>
        </p:spPr>
        <p:txBody>
          <a:bodyPr/>
          <a:lstStyle/>
          <a:p>
            <a:r>
              <a:rPr lang="fi-FI" dirty="0">
                <a:cs typeface="Calibri Light"/>
              </a:rPr>
              <a:t>Uusi laite tai peli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F55A54-13B5-3B65-3836-CE3C8304B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70" y="2162406"/>
            <a:ext cx="868203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ea typeface="Calibri"/>
                <a:cs typeface="Calibri"/>
              </a:rPr>
              <a:t>Tänään suunnitellaan ja toteutetaan jokin sellainen peli tai laite, mitä ei ole vielä keksitty! Se voisi olla jokin käsikäyttöinen pieni mobiililaite.</a:t>
            </a:r>
          </a:p>
          <a:p>
            <a:r>
              <a:rPr lang="fi-FI" sz="2400" dirty="0">
                <a:ea typeface="Calibri"/>
                <a:cs typeface="Calibri"/>
              </a:rPr>
              <a:t>Laitteessa yhdistyy värkkääminen ja ohjelmointi, eli laitteelle tehdään itse jonkinlainen kuori tai kotelo.</a:t>
            </a:r>
          </a:p>
          <a:p>
            <a:r>
              <a:rPr lang="fi-FI" sz="2400" dirty="0">
                <a:ea typeface="Calibri"/>
                <a:cs typeface="Calibri"/>
              </a:rPr>
              <a:t>Laitteen tulee käynnistyä jollakin, mitä käyttäjä tekee. Samaan tapaan se sammuu jollakin tietyllä toiminnolla. Käytä rohkeasti ledejä, antureita, ääniä jne. </a:t>
            </a:r>
          </a:p>
        </p:txBody>
      </p:sp>
      <p:pic>
        <p:nvPicPr>
          <p:cNvPr id="4" name="Kuva 4" descr="Kuva, joka sisältää kohteen teksti, seinä, erilainen, joukko&#10;&#10;Kuvaus luotu automaattisesti">
            <a:extLst>
              <a:ext uri="{FF2B5EF4-FFF2-40B4-BE49-F238E27FC236}">
                <a16:creationId xmlns:a16="http://schemas.microsoft.com/office/drawing/2014/main" id="{A2CB6452-3600-BAC2-FED5-B4502463F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592" y="2162406"/>
            <a:ext cx="2895039" cy="29148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5" name="Suora yhdysviiva 4">
            <a:extLst>
              <a:ext uri="{FF2B5EF4-FFF2-40B4-BE49-F238E27FC236}">
                <a16:creationId xmlns:a16="http://schemas.microsoft.com/office/drawing/2014/main" id="{8E502520-BB13-2C10-3AF8-704B52C23090}"/>
              </a:ext>
            </a:extLst>
          </p:cNvPr>
          <p:cNvCxnSpPr/>
          <p:nvPr/>
        </p:nvCxnSpPr>
        <p:spPr>
          <a:xfrm>
            <a:off x="601133" y="1744135"/>
            <a:ext cx="11099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2791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Mukautettu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7030A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d15e2b-4381-4cde-be4f-dc431e760aa2">
      <Terms xmlns="http://schemas.microsoft.com/office/infopath/2007/PartnerControls"/>
    </lcf76f155ced4ddcb4097134ff3c332f>
    <TaxCatchAll xmlns="c14015fa-103b-47f8-a97b-4ac9919cd7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433D993CE0B804792AC7CB945C96FEE" ma:contentTypeVersion="11" ma:contentTypeDescription="Luo uusi asiakirja." ma:contentTypeScope="" ma:versionID="2dd4fd300a9f2966288cc81f68af5239">
  <xsd:schema xmlns:xsd="http://www.w3.org/2001/XMLSchema" xmlns:xs="http://www.w3.org/2001/XMLSchema" xmlns:p="http://schemas.microsoft.com/office/2006/metadata/properties" xmlns:ns2="14d15e2b-4381-4cde-be4f-dc431e760aa2" xmlns:ns3="c14015fa-103b-47f8-a97b-4ac9919cd79a" targetNamespace="http://schemas.microsoft.com/office/2006/metadata/properties" ma:root="true" ma:fieldsID="fa6e0da0e94fd7cda8df80f7e8ebcda1" ns2:_="" ns3:_="">
    <xsd:import namespace="14d15e2b-4381-4cde-be4f-dc431e760aa2"/>
    <xsd:import namespace="c14015fa-103b-47f8-a97b-4ac9919cd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d15e2b-4381-4cde-be4f-dc431e760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eef07030-0f6a-43b1-b2b9-3b252e59de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015fa-103b-47f8-a97b-4ac9919cd79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ae3a76-70aa-4a14-9cde-5e55088c9457}" ma:internalName="TaxCatchAll" ma:showField="CatchAllData" ma:web="c14015fa-103b-47f8-a97b-4ac9919cd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3BF6C4-AFC8-4A80-97F3-246BBF253635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14d15e2b-4381-4cde-be4f-dc431e760aa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14015fa-103b-47f8-a97b-4ac9919cd79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89C684-D08A-44D0-8AC5-CF2FB115A8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4D675-0E63-40A2-B628-2DF534EEC6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d15e2b-4381-4cde-be4f-dc431e760aa2"/>
    <ds:schemaRef ds:uri="c14015fa-103b-47f8-a97b-4ac9919cd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243</Words>
  <Application>Microsoft Office PowerPoint</Application>
  <PresentationFormat>Laajakuva</PresentationFormat>
  <Paragraphs>15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Retro</vt:lpstr>
      <vt:lpstr>Uusi laite tai peli</vt:lpstr>
      <vt:lpstr>Mikä on micro:bit?</vt:lpstr>
      <vt:lpstr>Micro:bit käyttöön</vt:lpstr>
      <vt:lpstr>Uusi laite tai peli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Sphero-kulkuneuvo</dc:title>
  <dc:creator>Tuomo Tammi (TAU)</dc:creator>
  <cp:lastModifiedBy>Tuomo Tammi (TAU)</cp:lastModifiedBy>
  <cp:revision>8</cp:revision>
  <dcterms:created xsi:type="dcterms:W3CDTF">2022-10-14T06:02:48Z</dcterms:created>
  <dcterms:modified xsi:type="dcterms:W3CDTF">2022-12-14T16:31:04Z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0x0101006433D993CE0B804792AC7CB945C96FEE</vt:lpwstr>
  </property>
  <property fmtid="{D5CDD505-2E9C-101B-9397-08002B2CF9AE}" pid="3" name="MediaServiceImageTags">
    <vt:lpwstr/>
  </property>
</Properties>
</file>